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1"/>
  </p:sldMasterIdLst>
  <p:notesMasterIdLst>
    <p:notesMasterId r:id="rId30"/>
  </p:notesMasterIdLst>
  <p:handoutMasterIdLst>
    <p:handoutMasterId r:id="rId31"/>
  </p:handoutMasterIdLst>
  <p:sldIdLst>
    <p:sldId id="266" r:id="rId2"/>
    <p:sldId id="294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91" r:id="rId11"/>
    <p:sldId id="275" r:id="rId12"/>
    <p:sldId id="276" r:id="rId13"/>
    <p:sldId id="277" r:id="rId14"/>
    <p:sldId id="295" r:id="rId15"/>
    <p:sldId id="293" r:id="rId16"/>
    <p:sldId id="283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7" r:id="rId25"/>
    <p:sldId id="289" r:id="rId26"/>
    <p:sldId id="288" r:id="rId27"/>
    <p:sldId id="290" r:id="rId28"/>
    <p:sldId id="29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2" autoAdjust="0"/>
    <p:restoredTop sz="94679" autoAdjust="0"/>
  </p:normalViewPr>
  <p:slideViewPr>
    <p:cSldViewPr snapToGrid="0" snapToObjects="1">
      <p:cViewPr>
        <p:scale>
          <a:sx n="75" d="100"/>
          <a:sy n="75" d="100"/>
        </p:scale>
        <p:origin x="-2120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49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5D920B-0207-4826-8516-407F525E5E33}" type="datetimeFigureOut">
              <a:rPr lang="en-US"/>
              <a:pPr>
                <a:defRPr/>
              </a:pPr>
              <a:t>5/19/16</a:t>
            </a:fld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36EF34-06BE-41B5-B871-D14489341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05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823B6A4-E438-4997-B322-05D92CFD721D}" type="datetimeFigureOut">
              <a:rPr lang="en-US"/>
              <a:pPr>
                <a:defRPr/>
              </a:pPr>
              <a:t>5/19/16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7DBB84-63A3-4B9A-AC60-21082D70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372" y="1600200"/>
            <a:ext cx="632342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274638"/>
            <a:ext cx="6492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8B5912-6AFB-40EE-8C57-624AEE148CEA}" type="datetime1">
              <a:rPr lang="en-US"/>
              <a:pPr>
                <a:defRPr/>
              </a:pPr>
              <a:t>5/19/16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53C46D-FF6B-4C01-9DC5-01C40ACA0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82" r:id="rId1"/>
    <p:sldLayoutId id="2147493483" r:id="rId2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9"/>
          <p:cNvSpPr>
            <a:spLocks noGrp="1"/>
          </p:cNvSpPr>
          <p:nvPr>
            <p:ph idx="1"/>
          </p:nvPr>
        </p:nvSpPr>
        <p:spPr>
          <a:xfrm>
            <a:off x="0" y="2700338"/>
            <a:ext cx="9144000" cy="17526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4800" i="1" smtClean="0"/>
              <a:t>Optimizing Irrigation to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4800" i="1" smtClean="0"/>
              <a:t>Maximize Crop Performance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sz="3600" i="1" smtClean="0"/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D70317"/>
              </a:solidFill>
            </a:endParaRPr>
          </a:p>
        </p:txBody>
      </p:sp>
      <p:sp>
        <p:nvSpPr>
          <p:cNvPr id="6146" name="Rectangle 8"/>
          <p:cNvSpPr>
            <a:spLocks noGrp="1"/>
          </p:cNvSpPr>
          <p:nvPr>
            <p:ph type="title"/>
          </p:nvPr>
        </p:nvSpPr>
        <p:spPr>
          <a:xfrm>
            <a:off x="0" y="1230313"/>
            <a:ext cx="9144000" cy="1470025"/>
          </a:xfrm>
        </p:spPr>
        <p:txBody>
          <a:bodyPr/>
          <a:lstStyle/>
          <a:p>
            <a:pPr algn="ctr"/>
            <a:r>
              <a:rPr lang="en-US" b="1" i="1" smtClean="0">
                <a:solidFill>
                  <a:srgbClr val="0000FF"/>
                </a:solidFill>
              </a:rPr>
              <a:t/>
            </a:r>
            <a:br>
              <a:rPr lang="en-US" b="1" i="1" smtClean="0">
                <a:solidFill>
                  <a:srgbClr val="0000FF"/>
                </a:solidFill>
              </a:rPr>
            </a:br>
            <a:r>
              <a:rPr lang="en-US" sz="5400" b="1" smtClean="0">
                <a:solidFill>
                  <a:srgbClr val="008000"/>
                </a:solidFill>
              </a:rPr>
              <a:t>PLANT EMPOWERMENT</a:t>
            </a:r>
            <a:r>
              <a:rPr lang="en-US" b="1" smtClean="0">
                <a:solidFill>
                  <a:srgbClr val="008000"/>
                </a:solidFill>
              </a:rPr>
              <a:t/>
            </a:r>
            <a:br>
              <a:rPr lang="en-US" b="1" smtClean="0">
                <a:solidFill>
                  <a:srgbClr val="008000"/>
                </a:solidFill>
              </a:rPr>
            </a:br>
            <a:endParaRPr lang="en-US" b="1" i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LR Plant Senses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1595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Interrelated Plant Senses 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LR Plant Communications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901700"/>
            <a:ext cx="86312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 txBox="1">
            <a:spLocks/>
          </p:cNvSpPr>
          <p:nvPr/>
        </p:nvSpPr>
        <p:spPr bwMode="auto">
          <a:xfrm>
            <a:off x="630238" y="158750"/>
            <a:ext cx="8374062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The Intelligent Plant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idx="1"/>
          </p:nvPr>
        </p:nvSpPr>
        <p:spPr>
          <a:xfrm>
            <a:off x="236538" y="1371600"/>
            <a:ext cx="8450262" cy="4754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 smtClean="0"/>
              <a:t>With our patent-pending analytics,</a:t>
            </a:r>
            <a:br>
              <a:rPr lang="en-US" sz="2800" b="1" smtClean="0"/>
            </a:br>
            <a:r>
              <a:rPr lang="en-US" sz="2800" b="1" smtClean="0"/>
              <a:t>we translate information from the </a:t>
            </a:r>
            <a:br>
              <a:rPr lang="en-US" sz="2800" b="1" smtClean="0"/>
            </a:br>
            <a:r>
              <a:rPr lang="en-US" sz="2800" b="1" smtClean="0"/>
              <a:t>Intelligent Plant to perform </a:t>
            </a:r>
            <a:br>
              <a:rPr lang="en-US" sz="2800" b="1" smtClean="0"/>
            </a:br>
            <a:r>
              <a:rPr lang="en-US" sz="2800" b="1" smtClean="0"/>
              <a:t>Precise Evaluation</a:t>
            </a:r>
            <a:r>
              <a:rPr lang="en-US" sz="2000" smtClean="0"/>
              <a:t> </a:t>
            </a:r>
          </a:p>
          <a:p>
            <a:pPr marL="0" indent="0">
              <a:buFont typeface="Arial" charset="0"/>
              <a:buNone/>
            </a:pPr>
            <a:endParaRPr lang="en-US" sz="300" smtClean="0"/>
          </a:p>
          <a:p>
            <a:pPr marL="0" indent="0">
              <a:buFont typeface="Arial" charset="0"/>
              <a:buNone/>
            </a:pPr>
            <a:r>
              <a:rPr lang="en-US" sz="2000" b="1" smtClean="0"/>
              <a:t>The most important </a:t>
            </a:r>
            <a:br>
              <a:rPr lang="en-US" sz="2000" b="1" smtClean="0"/>
            </a:br>
            <a:r>
              <a:rPr lang="en-US" sz="2000" b="1" smtClean="0"/>
              <a:t>analytic factors: </a:t>
            </a:r>
          </a:p>
          <a:p>
            <a:pPr marL="0" indent="0">
              <a:buFont typeface="Arial" charset="0"/>
              <a:buAutoNum type="alphaUcPeriod"/>
            </a:pPr>
            <a:r>
              <a:rPr lang="en-US" sz="2000" b="1" i="1" smtClean="0"/>
              <a:t>Plant Water Health</a:t>
            </a:r>
          </a:p>
          <a:p>
            <a:pPr marL="0" indent="0">
              <a:buFont typeface="Arial" charset="0"/>
              <a:buAutoNum type="alphaUcPeriod"/>
            </a:pPr>
            <a:r>
              <a:rPr lang="en-US" sz="2000" b="1" i="1" smtClean="0"/>
              <a:t>Soil Water Health  </a:t>
            </a:r>
          </a:p>
          <a:p>
            <a:pPr marL="0" indent="0">
              <a:buFont typeface="Arial" charset="0"/>
              <a:buAutoNum type="alphaUcPeriod"/>
            </a:pPr>
            <a:r>
              <a:rPr lang="en-US" sz="2000" b="1" i="1" smtClean="0"/>
              <a:t>Most Active Root Zone (MARZ)</a:t>
            </a:r>
          </a:p>
          <a:p>
            <a:pPr marL="0" indent="0">
              <a:buFont typeface="Arial" charset="0"/>
              <a:buAutoNum type="alphaUcPeriod"/>
            </a:pPr>
            <a:endParaRPr lang="en-US" sz="1000" b="1" i="1" smtClean="0"/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376092"/>
                </a:solidFill>
              </a:rPr>
              <a:t>KEY POINT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376092"/>
                </a:solidFill>
              </a:rPr>
              <a:t>Precise Plant Evaluation is WHY </a:t>
            </a:r>
            <a:br>
              <a:rPr lang="en-US" sz="2000" b="1" smtClean="0">
                <a:solidFill>
                  <a:srgbClr val="376092"/>
                </a:solidFill>
              </a:rPr>
            </a:br>
            <a:r>
              <a:rPr lang="en-US" sz="2000" b="1" smtClean="0">
                <a:solidFill>
                  <a:srgbClr val="376092"/>
                </a:solidFill>
              </a:rPr>
              <a:t>we make irrigation decisions</a:t>
            </a:r>
          </a:p>
          <a:p>
            <a:pPr marL="0" indent="0">
              <a:buFont typeface="Arial" charset="0"/>
              <a:buAutoNum type="alphaUcPeriod"/>
            </a:pPr>
            <a:endParaRPr lang="en-US" sz="2400" i="1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sz="4400" b="1" smtClean="0">
                <a:solidFill>
                  <a:srgbClr val="008000"/>
                </a:solidFill>
              </a:rPr>
              <a:t>2) Precise Plant Evaluation</a:t>
            </a:r>
            <a:endParaRPr lang="en-US" sz="4400" smtClean="0"/>
          </a:p>
        </p:txBody>
      </p:sp>
      <p:pic>
        <p:nvPicPr>
          <p:cNvPr id="17411" name="Picture 7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LR Evaluatio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3413" y="3751263"/>
            <a:ext cx="32004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idx="1"/>
          </p:nvPr>
        </p:nvSpPr>
        <p:spPr>
          <a:xfrm>
            <a:off x="254000" y="1371600"/>
            <a:ext cx="8602663" cy="5486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 i="1" smtClean="0"/>
              <a:t>Plant Water Health</a:t>
            </a:r>
            <a:r>
              <a:rPr lang="en-US" sz="2800" b="1" smtClean="0"/>
              <a:t> is the indication of </a:t>
            </a:r>
            <a:r>
              <a:rPr lang="en-US" sz="2800" b="1" u="sng" smtClean="0"/>
              <a:t>when</a:t>
            </a:r>
            <a:r>
              <a:rPr lang="en-US" sz="2800" b="1" smtClean="0"/>
              <a:t> the plant needs water</a:t>
            </a:r>
          </a:p>
          <a:p>
            <a:pPr marL="739775" lvl="1" indent="-282575"/>
            <a:r>
              <a:rPr lang="en-US" sz="2000" smtClean="0"/>
              <a:t>Science and practice of understanding plant intelligence</a:t>
            </a:r>
          </a:p>
          <a:p>
            <a:pPr lvl="2"/>
            <a:r>
              <a:rPr lang="en-US" sz="2000" smtClean="0"/>
              <a:t>Proper water and oxygen ratios maximum root performance </a:t>
            </a:r>
          </a:p>
          <a:p>
            <a:pPr lvl="2"/>
            <a:r>
              <a:rPr lang="en-US" sz="2000" smtClean="0"/>
              <a:t>Positive and negative effect on the plant’s performance</a:t>
            </a:r>
          </a:p>
          <a:p>
            <a:pPr marL="739775" lvl="1" indent="-282575"/>
            <a:r>
              <a:rPr lang="en-US" sz="2000" smtClean="0"/>
              <a:t>Defined as a real-time condition </a:t>
            </a:r>
          </a:p>
          <a:p>
            <a:pPr lvl="2"/>
            <a:r>
              <a:rPr lang="en-US" sz="2000" smtClean="0"/>
              <a:t>Plant’s yield potential is measured against the effects/impact </a:t>
            </a:r>
            <a:br>
              <a:rPr lang="en-US" sz="2000" smtClean="0"/>
            </a:br>
            <a:r>
              <a:rPr lang="en-US" sz="2000" smtClean="0"/>
              <a:t>of water stress (i.e. oxygen deficit and/or water deficit)</a:t>
            </a:r>
          </a:p>
          <a:p>
            <a:pPr lvl="2"/>
            <a:r>
              <a:rPr lang="en-US" sz="2000" smtClean="0"/>
              <a:t>Duration of the stress</a:t>
            </a:r>
          </a:p>
          <a:p>
            <a:pPr lvl="2"/>
            <a:endParaRPr lang="en-US" sz="1000" smtClean="0"/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376092"/>
                </a:solidFill>
              </a:rPr>
              <a:t>KEY POINT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376092"/>
                </a:solidFill>
              </a:rPr>
              <a:t>Overcoming the su</a:t>
            </a:r>
            <a:r>
              <a:rPr lang="en-US" sz="2000" b="1" smtClean="0">
                <a:solidFill>
                  <a:schemeClr val="accent1"/>
                </a:solidFill>
              </a:rPr>
              <a:t>cc</a:t>
            </a:r>
            <a:r>
              <a:rPr lang="en-US" sz="2000" b="1" smtClean="0">
                <a:solidFill>
                  <a:srgbClr val="376092"/>
                </a:solidFill>
              </a:rPr>
              <a:t>ession of soil moisture stress related factors</a:t>
            </a:r>
            <a:br>
              <a:rPr lang="en-US" sz="2000" b="1" smtClean="0">
                <a:solidFill>
                  <a:srgbClr val="376092"/>
                </a:solidFill>
              </a:rPr>
            </a:br>
            <a:r>
              <a:rPr lang="en-US" sz="2000" b="1" smtClean="0">
                <a:solidFill>
                  <a:srgbClr val="376092"/>
                </a:solidFill>
              </a:rPr>
              <a:t>that limit plants from achieving their full genetic potential.</a:t>
            </a:r>
            <a:endParaRPr lang="en-US" sz="2000" b="1" smtClean="0"/>
          </a:p>
        </p:txBody>
      </p:sp>
      <p:sp>
        <p:nvSpPr>
          <p:cNvPr id="18434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A) Plant Water Health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B) Soil Water Health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19458" name="Rectangle 3"/>
          <p:cNvSpPr txBox="1">
            <a:spLocks/>
          </p:cNvSpPr>
          <p:nvPr/>
        </p:nvSpPr>
        <p:spPr bwMode="auto">
          <a:xfrm>
            <a:off x="254000" y="1346200"/>
            <a:ext cx="86026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 i="1"/>
              <a:t>Soil Water Health</a:t>
            </a:r>
            <a:r>
              <a:rPr lang="en-US" sz="2400" b="1"/>
              <a:t> is </a:t>
            </a:r>
            <a:r>
              <a:rPr lang="en-US" sz="2400" b="1" u="sng"/>
              <a:t>when</a:t>
            </a:r>
            <a:r>
              <a:rPr lang="en-US" sz="2400" b="1"/>
              <a:t> the soil is out of balance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900" b="1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 b="1">
                <a:latin typeface="Calibri" pitchFamily="34" charset="0"/>
              </a:rPr>
              <a:t>   Healthy soil = proper water and oxygen balance</a:t>
            </a:r>
          </a:p>
          <a:p>
            <a:pPr marL="739775" lvl="1" indent="-282575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4" charset="0"/>
              </a:rPr>
              <a:t>Computations enhance crop production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Oxygen Deficit Stress – Root systems require oxygen for respiration </a:t>
            </a:r>
            <a:br>
              <a:rPr lang="en-US" sz="2000">
                <a:latin typeface="Calibri" pitchFamily="34" charset="0"/>
              </a:rPr>
            </a:br>
            <a:r>
              <a:rPr lang="en-US" sz="2000">
                <a:latin typeface="Calibri" pitchFamily="34" charset="0"/>
              </a:rPr>
              <a:t>to carry out their functions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Water Deficit Stress – When the water supply to roots become limiting, or transpiration rate becomes intense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Measurables take place within the Most Active Root Zone (MARZ)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1000" b="1">
              <a:solidFill>
                <a:schemeClr val="accent1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KEY POINTS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When water &amp; oxygen imbalances occur - the plant is unable to optimize production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b="1">
                <a:solidFill>
                  <a:schemeClr val="accent1"/>
                </a:solidFill>
                <a:latin typeface="Calibri" pitchFamily="34" charset="0"/>
              </a:rPr>
              <a:t>Successful agriculture depends upon proper </a:t>
            </a:r>
            <a:r>
              <a:rPr lang="en-US" sz="2000" b="1" i="1">
                <a:solidFill>
                  <a:schemeClr val="accent1"/>
                </a:solidFill>
                <a:latin typeface="Calibri" pitchFamily="34" charset="0"/>
              </a:rPr>
              <a:t>Soil Water Health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6" descr="ch6fig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1547813"/>
            <a:ext cx="8229600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AutoShape 7"/>
          <p:cNvSpPr>
            <a:spLocks noChangeArrowheads="1"/>
          </p:cNvSpPr>
          <p:nvPr/>
        </p:nvSpPr>
        <p:spPr bwMode="auto">
          <a:xfrm>
            <a:off x="4445000" y="1752600"/>
            <a:ext cx="4102100" cy="704850"/>
          </a:xfrm>
          <a:prstGeom prst="leftArrowCallout">
            <a:avLst>
              <a:gd name="adj1" fmla="val 25000"/>
              <a:gd name="adj2" fmla="val 25000"/>
              <a:gd name="adj3" fmla="val 90027"/>
              <a:gd name="adj4" fmla="val 66667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Above = Plant Stress 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Caused By </a:t>
            </a:r>
            <a:r>
              <a:rPr lang="en-US" sz="1400" b="1" u="sng" dirty="0">
                <a:solidFill>
                  <a:schemeClr val="bg1"/>
                </a:solidFill>
              </a:rPr>
              <a:t>Too Much</a:t>
            </a:r>
            <a:r>
              <a:rPr lang="en-US" sz="1400" b="1" dirty="0">
                <a:solidFill>
                  <a:schemeClr val="bg1"/>
                </a:solidFill>
              </a:rPr>
              <a:t> Water</a:t>
            </a:r>
          </a:p>
        </p:txBody>
      </p:sp>
      <p:sp>
        <p:nvSpPr>
          <p:cNvPr id="20483" name="AutoShape 8"/>
          <p:cNvSpPr>
            <a:spLocks noChangeArrowheads="1"/>
          </p:cNvSpPr>
          <p:nvPr/>
        </p:nvSpPr>
        <p:spPr bwMode="auto">
          <a:xfrm>
            <a:off x="1676400" y="3867150"/>
            <a:ext cx="3886200" cy="704850"/>
          </a:xfrm>
          <a:prstGeom prst="rightArrowCallout">
            <a:avLst>
              <a:gd name="adj1" fmla="val 25000"/>
              <a:gd name="adj2" fmla="val 25000"/>
              <a:gd name="adj3" fmla="val 107616"/>
              <a:gd name="adj4" fmla="val 6666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Below = Plant Stress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Caused by </a:t>
            </a:r>
            <a:r>
              <a:rPr lang="en-US" sz="1400" b="1" u="sng">
                <a:solidFill>
                  <a:schemeClr val="bg1"/>
                </a:solidFill>
              </a:rPr>
              <a:t>Too Little</a:t>
            </a:r>
            <a:r>
              <a:rPr lang="en-US" sz="1400" b="1">
                <a:solidFill>
                  <a:schemeClr val="bg1"/>
                </a:solidFill>
              </a:rPr>
              <a:t> Water</a:t>
            </a:r>
            <a:r>
              <a:rPr lang="en-US" sz="1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63513" y="1658938"/>
            <a:ext cx="573087" cy="3090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6796088" y="2960688"/>
            <a:ext cx="1585912" cy="544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 rot="3346389">
            <a:off x="6835776" y="3824287"/>
            <a:ext cx="266700" cy="238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Plant Stress Management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138" y="5429250"/>
            <a:ext cx="87931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POINT</a:t>
            </a:r>
          </a:p>
          <a:p>
            <a:pPr marL="342900" indent="-285750">
              <a:buFont typeface="Wingdings" charset="2"/>
              <a:buChar char="Ø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The goal is to tightly manage irrigation to the optimal needs of the plant.</a:t>
            </a:r>
            <a:endParaRPr lang="en-US" b="1" dirty="0"/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6948488" y="3505200"/>
            <a:ext cx="1585912" cy="544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Why Plant Stress Matters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Grp="1"/>
          </p:cNvSpPr>
          <p:nvPr>
            <p:ph idx="1"/>
          </p:nvPr>
        </p:nvSpPr>
        <p:spPr>
          <a:xfrm>
            <a:off x="236538" y="1371600"/>
            <a:ext cx="4113212" cy="4754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KEY POINTS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Not optimizing 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plant productivity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has a cost</a:t>
            </a:r>
          </a:p>
          <a:p>
            <a:pPr>
              <a:buFont typeface="Wingdings" charset="2"/>
              <a:buChar char="Ø"/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charset="2"/>
              <a:buChar char="Ø"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Opportunity costs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are calculated 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96 times per day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507" name="Picture 3" descr="Plant Stress Matters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663" y="214313"/>
            <a:ext cx="77724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 txBox="1">
            <a:spLocks/>
          </p:cNvSpPr>
          <p:nvPr/>
        </p:nvSpPr>
        <p:spPr bwMode="auto">
          <a:xfrm>
            <a:off x="3894138" y="1600200"/>
            <a:ext cx="49625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OPPORTUNITY POTENTIAL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 b="1">
                <a:latin typeface="Calibri" pitchFamily="34" charset="0"/>
              </a:rPr>
              <a:t>100% STRESS FREE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"/>
          <p:cNvSpPr>
            <a:spLocks noChangeArrowheads="1"/>
          </p:cNvSpPr>
          <p:nvPr/>
        </p:nvSpPr>
        <p:spPr bwMode="auto">
          <a:xfrm>
            <a:off x="-304800" y="-2030413"/>
            <a:ext cx="840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/>
              <a:t>MARZ is the indication of </a:t>
            </a:r>
            <a:r>
              <a:rPr lang="en-US" sz="2400" u="sng"/>
              <a:t>where</a:t>
            </a:r>
            <a:r>
              <a:rPr lang="en-US" sz="2400"/>
              <a:t> the plant needs water</a:t>
            </a:r>
          </a:p>
        </p:txBody>
      </p:sp>
      <p:sp>
        <p:nvSpPr>
          <p:cNvPr id="22530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B) Most Active Root Zone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22531" name="Picture 1" descr="LR MARZ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1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36538" y="5287963"/>
            <a:ext cx="70786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POINT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MARZ is the indication of WHERE the plant needs water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b="1" smtClean="0">
                <a:solidFill>
                  <a:srgbClr val="008000"/>
                </a:solidFill>
              </a:rPr>
              <a:t>2) Precise Evaluation</a:t>
            </a:r>
            <a:endParaRPr lang="en-US" smtClean="0"/>
          </a:p>
        </p:txBody>
      </p:sp>
      <p:pic>
        <p:nvPicPr>
          <p:cNvPr id="23554" name="Picture 4" descr="LR MARZ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25513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/>
          </p:cNvSpPr>
          <p:nvPr>
            <p:ph idx="4294967295"/>
          </p:nvPr>
        </p:nvSpPr>
        <p:spPr>
          <a:xfrm>
            <a:off x="269875" y="1371600"/>
            <a:ext cx="8416925" cy="4754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 ___ __ _________ _________ ___ _____ _ _____ _______ __ ___ </a:t>
            </a:r>
            <a:r>
              <a:rPr lang="en-US" sz="2400" b="1" i="1" dirty="0" smtClean="0"/>
              <a:t> ___  _____  ___  ___</a:t>
            </a:r>
            <a:r>
              <a:rPr lang="en-US" sz="2400" b="1" dirty="0" smtClean="0"/>
              <a:t>       </a:t>
            </a:r>
            <a:r>
              <a:rPr lang="en-US" sz="2400" dirty="0" smtClean="0"/>
              <a:t>  __ ____________ _______ </a:t>
            </a:r>
            <a:r>
              <a:rPr lang="en-US" sz="2400" b="1" i="1" dirty="0" smtClean="0"/>
              <a:t> ____</a:t>
            </a:r>
            <a:r>
              <a:rPr lang="en-US" sz="2400" i="1" dirty="0" smtClean="0"/>
              <a:t>  </a:t>
            </a:r>
            <a:r>
              <a:rPr lang="en-US" sz="2400" dirty="0" smtClean="0"/>
              <a:t>___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 ___  ____  _____</a:t>
            </a:r>
            <a:r>
              <a:rPr lang="en-US" sz="2400" i="1" dirty="0" smtClean="0"/>
              <a:t> </a:t>
            </a:r>
            <a:r>
              <a:rPr lang="en-US" sz="2400" dirty="0" smtClean="0"/>
              <a:t>__ _____</a:t>
            </a:r>
            <a:r>
              <a:rPr lang="en-US" sz="2400" i="1" dirty="0" smtClean="0"/>
              <a:t> </a:t>
            </a:r>
            <a:r>
              <a:rPr lang="en-US" sz="2400" dirty="0" smtClean="0"/>
              <a:t>__ ______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 ____  _____</a:t>
            </a:r>
            <a:r>
              <a:rPr lang="en-US" sz="2400" b="1" dirty="0" smtClean="0"/>
              <a:t> </a:t>
            </a:r>
            <a:r>
              <a:rPr lang="en-US" sz="2400" dirty="0" smtClean="0"/>
              <a:t>__ ___ ____ </a:t>
            </a:r>
          </a:p>
          <a:p>
            <a:pPr>
              <a:defRPr/>
            </a:pPr>
            <a:endParaRPr lang="en-US" sz="2400" dirty="0" smtClean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269875" y="1371600"/>
            <a:ext cx="8416925" cy="47545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400" dirty="0" smtClean="0"/>
              <a:t>When we precisely determine the plant’s needs related to the </a:t>
            </a:r>
            <a:r>
              <a:rPr lang="en-US" sz="2400" b="1" i="1" dirty="0" smtClean="0"/>
              <a:t>Most Active Root Zone</a:t>
            </a:r>
            <a:r>
              <a:rPr lang="en-US" sz="2400" b="1" dirty="0" smtClean="0"/>
              <a:t> (MARZ)</a:t>
            </a:r>
            <a:r>
              <a:rPr lang="en-US" sz="2400" dirty="0" smtClean="0"/>
              <a:t>, we dramatically improve </a:t>
            </a:r>
            <a:r>
              <a:rPr lang="en-US" sz="2400" b="1" i="1" dirty="0" smtClean="0"/>
              <a:t>Plant</a:t>
            </a:r>
            <a:r>
              <a:rPr lang="en-US" sz="2400" i="1" dirty="0" smtClean="0"/>
              <a:t> </a:t>
            </a:r>
            <a:br>
              <a:rPr lang="en-US" sz="2400" i="1" dirty="0" smtClean="0"/>
            </a:br>
            <a:r>
              <a:rPr lang="en-US" sz="2400" dirty="0" smtClean="0"/>
              <a:t>and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Soil Water Health</a:t>
            </a:r>
            <a:r>
              <a:rPr lang="en-US" sz="2400" i="1" dirty="0" smtClean="0"/>
              <a:t> </a:t>
            </a:r>
            <a:r>
              <a:rPr lang="en-US" sz="2400" dirty="0" smtClean="0"/>
              <a:t>in order</a:t>
            </a:r>
            <a:r>
              <a:rPr lang="en-US" sz="2400" i="1" dirty="0" smtClean="0"/>
              <a:t> </a:t>
            </a:r>
            <a:r>
              <a:rPr lang="en-US" sz="2400" dirty="0" smtClean="0"/>
              <a:t>to reduce</a:t>
            </a:r>
            <a:r>
              <a:rPr lang="en-US" sz="2400" i="1" dirty="0" smtClean="0"/>
              <a:t> </a:t>
            </a:r>
            <a:r>
              <a:rPr lang="en-US" sz="2400" b="1" i="1" dirty="0" smtClean="0"/>
              <a:t>Plant Stress</a:t>
            </a:r>
            <a:r>
              <a:rPr lang="en-US" sz="2400" b="1" dirty="0" smtClean="0"/>
              <a:t> </a:t>
            </a:r>
            <a:r>
              <a:rPr lang="en-US" sz="2400" dirty="0" smtClean="0"/>
              <a:t>on the crop.</a:t>
            </a:r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</p:nvPr>
        </p:nvSpPr>
        <p:spPr>
          <a:xfrm>
            <a:off x="204788" y="1384300"/>
            <a:ext cx="8456612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i="1" smtClean="0"/>
              <a:t>Plant Triggered Irrigation</a:t>
            </a:r>
            <a:r>
              <a:rPr lang="en-US" sz="2400" b="1" smtClean="0"/>
              <a:t> takes action</a:t>
            </a:r>
            <a:br>
              <a:rPr lang="en-US" sz="2400" b="1" smtClean="0"/>
            </a:br>
            <a:r>
              <a:rPr lang="en-US" sz="2400" b="1" smtClean="0"/>
              <a:t>without human intervention. </a:t>
            </a:r>
          </a:p>
          <a:p>
            <a:pPr marL="0" indent="0">
              <a:buFont typeface="Lucida Grande"/>
              <a:buChar char="—"/>
            </a:pPr>
            <a:r>
              <a:rPr lang="en-US" sz="2000" smtClean="0"/>
              <a:t>Meet precise crop demands for </a:t>
            </a:r>
            <a:br>
              <a:rPr lang="en-US" sz="2000" smtClean="0"/>
            </a:br>
            <a:r>
              <a:rPr lang="en-US" sz="2000" smtClean="0"/>
              <a:t>water without the side effects </a:t>
            </a:r>
            <a:br>
              <a:rPr lang="en-US" sz="2000" smtClean="0"/>
            </a:br>
            <a:r>
              <a:rPr lang="en-US" sz="2000" smtClean="0"/>
              <a:t>of negative plant stress</a:t>
            </a:r>
          </a:p>
          <a:p>
            <a:pPr marL="0" indent="0">
              <a:buFont typeface="Lucida Grande"/>
              <a:buChar char="—"/>
            </a:pPr>
            <a:r>
              <a:rPr lang="en-US" sz="2000" smtClean="0"/>
              <a:t>Supports real-time</a:t>
            </a:r>
            <a:br>
              <a:rPr lang="en-US" sz="2000" smtClean="0"/>
            </a:br>
            <a:r>
              <a:rPr lang="en-US" sz="2000" smtClean="0"/>
              <a:t>communication </a:t>
            </a:r>
            <a:br>
              <a:rPr lang="en-US" sz="2000" smtClean="0"/>
            </a:br>
            <a:r>
              <a:rPr lang="en-US" sz="2000" smtClean="0"/>
              <a:t>between…</a:t>
            </a:r>
          </a:p>
          <a:p>
            <a:pPr marL="1143000" lvl="1" indent="-228600">
              <a:buFont typeface="Arial" charset="0"/>
              <a:buChar char="•"/>
            </a:pPr>
            <a:r>
              <a:rPr lang="en-US" sz="2000" smtClean="0"/>
              <a:t>The growing plant (P)</a:t>
            </a:r>
          </a:p>
          <a:p>
            <a:pPr marL="1143000" lvl="1" indent="-228600">
              <a:buFont typeface="Arial" charset="0"/>
              <a:buChar char="•"/>
            </a:pPr>
            <a:r>
              <a:rPr lang="en-US" sz="2000" smtClean="0"/>
              <a:t>Action taking irrigation</a:t>
            </a:r>
            <a:br>
              <a:rPr lang="en-US" sz="2000" smtClean="0"/>
            </a:br>
            <a:r>
              <a:rPr lang="en-US" sz="2000" smtClean="0"/>
              <a:t>machines/devices (I) </a:t>
            </a:r>
          </a:p>
          <a:p>
            <a:pPr marL="0" indent="0">
              <a:buFont typeface="Arial" charset="0"/>
              <a:buNone/>
            </a:pPr>
            <a:endParaRPr lang="en-US" sz="400" i="1" smtClean="0"/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376092"/>
                </a:solidFill>
              </a:rPr>
              <a:t>KEY POINT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376092"/>
                </a:solidFill>
              </a:rPr>
              <a:t>Plant Triggered Irrigation is HOW we implement irrigation </a:t>
            </a:r>
          </a:p>
          <a:p>
            <a:pPr marL="1752600" lvl="3" indent="-381000">
              <a:buFont typeface="Arial" charset="0"/>
              <a:buAutoNum type="arabicPeriod"/>
            </a:pPr>
            <a:endParaRPr lang="en-US" smtClean="0"/>
          </a:p>
          <a:p>
            <a:pPr marL="1371600" lvl="2" indent="-457200"/>
            <a:endParaRPr lang="en-US" sz="2000" smtClean="0"/>
          </a:p>
          <a:p>
            <a:pPr marL="1143000" lvl="1" indent="-228600"/>
            <a:endParaRPr lang="en-US" sz="2000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b="1" smtClean="0">
                <a:solidFill>
                  <a:srgbClr val="008000"/>
                </a:solidFill>
              </a:rPr>
              <a:t>3) Precise Action</a:t>
            </a:r>
            <a:endParaRPr lang="en-US" smtClean="0"/>
          </a:p>
        </p:txBody>
      </p:sp>
      <p:pic>
        <p:nvPicPr>
          <p:cNvPr id="24579" name="Picture 5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" descr="LR Action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3213" y="3160713"/>
            <a:ext cx="3200400" cy="316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 txBox="1">
            <a:spLocks/>
          </p:cNvSpPr>
          <p:nvPr/>
        </p:nvSpPr>
        <p:spPr bwMode="auto">
          <a:xfrm>
            <a:off x="635000" y="4368800"/>
            <a:ext cx="78486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600" b="1" i="1">
                <a:latin typeface="Calibri" pitchFamily="34" charset="0"/>
              </a:rPr>
              <a:t>Changing The Way Your Farm Operates</a:t>
            </a:r>
            <a:endParaRPr lang="en-US" sz="3600" b="1">
              <a:solidFill>
                <a:srgbClr val="D70317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idx="1"/>
          </p:nvPr>
        </p:nvSpPr>
        <p:spPr>
          <a:xfrm>
            <a:off x="271463" y="1371600"/>
            <a:ext cx="8656637" cy="3454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 smtClean="0"/>
              <a:t>Once the Plant Empowerment Cycle </a:t>
            </a:r>
            <a:br>
              <a:rPr lang="en-US" sz="2800" b="1" smtClean="0"/>
            </a:br>
            <a:r>
              <a:rPr lang="en-US" sz="2800" b="1" smtClean="0"/>
              <a:t>is completed the plant responds </a:t>
            </a:r>
            <a:br>
              <a:rPr lang="en-US" sz="2800" b="1" smtClean="0"/>
            </a:br>
            <a:r>
              <a:rPr lang="en-US" sz="2800" b="1" smtClean="0"/>
              <a:t>to a precise irrigation event</a:t>
            </a:r>
            <a:br>
              <a:rPr lang="en-US" sz="2800" b="1" smtClean="0"/>
            </a:br>
            <a:endParaRPr lang="en-US" sz="2800" b="1" smtClean="0"/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376092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376092"/>
              </a:solidFill>
            </a:endParaRPr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376092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376092"/>
                </a:solidFill>
              </a:rPr>
              <a:t>KEY POINT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376092"/>
                </a:solidFill>
              </a:rPr>
              <a:t>The P2i system is designed</a:t>
            </a:r>
            <a:br>
              <a:rPr lang="en-US" sz="2000" b="1" smtClean="0">
                <a:solidFill>
                  <a:srgbClr val="376092"/>
                </a:solidFill>
              </a:rPr>
            </a:br>
            <a:r>
              <a:rPr lang="en-US" sz="2000" b="1" smtClean="0">
                <a:solidFill>
                  <a:srgbClr val="376092"/>
                </a:solidFill>
              </a:rPr>
              <a:t>to do it all over again </a:t>
            </a:r>
            <a:br>
              <a:rPr lang="en-US" sz="2000" b="1" smtClean="0">
                <a:solidFill>
                  <a:srgbClr val="376092"/>
                </a:solidFill>
              </a:rPr>
            </a:br>
            <a:r>
              <a:rPr lang="en-US" sz="2000" b="1" smtClean="0">
                <a:solidFill>
                  <a:srgbClr val="376092"/>
                </a:solidFill>
              </a:rPr>
              <a:t>in real-time</a:t>
            </a:r>
          </a:p>
        </p:txBody>
      </p:sp>
      <p:sp>
        <p:nvSpPr>
          <p:cNvPr id="25602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Plant to Irrigation (P2i)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25603" name="Picture 6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LRP2i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40030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idx="1"/>
          </p:nvPr>
        </p:nvSpPr>
        <p:spPr>
          <a:xfrm>
            <a:off x="228600" y="1371600"/>
            <a:ext cx="4267200" cy="4754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4000" b="1" smtClean="0"/>
              <a:t>Without the P2i process: </a:t>
            </a:r>
          </a:p>
          <a:p>
            <a:pPr marL="0" indent="0">
              <a:buFont typeface="Arial" charset="0"/>
              <a:buNone/>
            </a:pPr>
            <a:r>
              <a:rPr lang="en-US" b="1" smtClean="0"/>
              <a:t>The p</a:t>
            </a:r>
            <a:r>
              <a:rPr lang="en-US" sz="2800" b="1" smtClean="0"/>
              <a:t>recise and timely </a:t>
            </a:r>
            <a:br>
              <a:rPr lang="en-US" sz="2800" b="1" smtClean="0"/>
            </a:br>
            <a:r>
              <a:rPr lang="en-US" sz="2800" b="1" smtClean="0"/>
              <a:t>application of water </a:t>
            </a:r>
            <a:br>
              <a:rPr lang="en-US" sz="2800" b="1" smtClean="0"/>
            </a:br>
            <a:r>
              <a:rPr lang="en-US" sz="2800" b="1" smtClean="0"/>
              <a:t>to meet precise plant </a:t>
            </a:r>
            <a:br>
              <a:rPr lang="en-US" sz="2800" b="1" smtClean="0"/>
            </a:br>
            <a:r>
              <a:rPr lang="en-US" sz="2800" b="1" smtClean="0"/>
              <a:t>needs—that reduces </a:t>
            </a:r>
            <a:br>
              <a:rPr lang="en-US" sz="2800" b="1" smtClean="0"/>
            </a:br>
            <a:r>
              <a:rPr lang="en-US" sz="2800" b="1" smtClean="0"/>
              <a:t>crop stress for </a:t>
            </a:r>
            <a:br>
              <a:rPr lang="en-US" sz="2800" b="1" smtClean="0"/>
            </a:br>
            <a:r>
              <a:rPr lang="en-US" sz="2800" b="1" smtClean="0"/>
              <a:t>improving yields—</a:t>
            </a:r>
            <a:br>
              <a:rPr lang="en-US" sz="2800" b="1" smtClean="0"/>
            </a:br>
            <a:r>
              <a:rPr lang="en-US" sz="2800" b="1" i="1" smtClean="0"/>
              <a:t>would be impossible!</a:t>
            </a:r>
          </a:p>
          <a:p>
            <a:pPr marL="0" indent="0">
              <a:buFont typeface="Arial" charset="0"/>
              <a:buNone/>
            </a:pPr>
            <a:endParaRPr lang="en-US" sz="2800" b="1" smtClean="0"/>
          </a:p>
        </p:txBody>
      </p:sp>
      <p:sp>
        <p:nvSpPr>
          <p:cNvPr id="26626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Without P2i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26627" name="Picture 10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 descr="LRP2i_not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387600"/>
            <a:ext cx="30607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Ag Management Strategies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27650" name="Rectangle 3"/>
          <p:cNvSpPr txBox="1">
            <a:spLocks/>
          </p:cNvSpPr>
          <p:nvPr/>
        </p:nvSpPr>
        <p:spPr bwMode="auto">
          <a:xfrm>
            <a:off x="271463" y="1414463"/>
            <a:ext cx="86010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Every Ag Management Strategies project we conduct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Permits growers to see and grapple with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Yield Impact principles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How to bring this opportunity to life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>
                <a:latin typeface="Calibri" pitchFamily="34" charset="0"/>
              </a:rPr>
              <a:t>Designed for any grower seeking to 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Set goals early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en-US" sz="2400">
                <a:latin typeface="Calibri" pitchFamily="34" charset="0"/>
              </a:rPr>
              <a:t>Achieve long-lasting success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KEY POINT</a:t>
            </a:r>
          </a:p>
          <a:p>
            <a:pPr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It’s a dramatic departure from the vast majority of analyses available to growers. Here’s why…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/>
              <a:t>51 Ag Management Strategies projects were conducted in multiple states for 2015</a:t>
            </a:r>
          </a:p>
          <a:p>
            <a:pPr lvl="1"/>
            <a:r>
              <a:rPr lang="en-US" smtClean="0"/>
              <a:t>If we were able to reduce </a:t>
            </a:r>
            <a:r>
              <a:rPr lang="en-US" i="1" smtClean="0"/>
              <a:t>Plant Stress</a:t>
            </a:r>
            <a:r>
              <a:rPr lang="en-US" smtClean="0"/>
              <a:t> completely yield/revenue improvement of 37.6% is potentially available</a:t>
            </a:r>
          </a:p>
        </p:txBody>
      </p:sp>
      <p:sp>
        <p:nvSpPr>
          <p:cNvPr id="28674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Ag Management Strategies</a:t>
            </a:r>
            <a:endParaRPr lang="en-US" sz="4000">
              <a:latin typeface="Calibri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68700" y="4178300"/>
            <a:ext cx="5118100" cy="1368425"/>
          </a:xfrm>
          <a:prstGeom prst="rect">
            <a:avLst/>
          </a:prstGeom>
          <a:solidFill>
            <a:srgbClr val="FFCC66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3600" dirty="0"/>
              <a:t>Yield Impact Analysis</a:t>
            </a:r>
          </a:p>
          <a:p>
            <a:pPr algn="ctr" defTabSz="914400">
              <a:defRPr/>
            </a:pPr>
            <a:r>
              <a:rPr lang="en-US" sz="4400" b="1" dirty="0"/>
              <a:t>37.6%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1524000"/>
            <a:ext cx="6972300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7"/>
          <p:cNvSpPr>
            <a:spLocks noGrp="1"/>
          </p:cNvSpPr>
          <p:nvPr>
            <p:ph idx="1"/>
          </p:nvPr>
        </p:nvSpPr>
        <p:spPr>
          <a:xfrm>
            <a:off x="215900" y="1422400"/>
            <a:ext cx="22479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b="1" smtClean="0"/>
              <a:t>Measure Outcomes Compared </a:t>
            </a:r>
            <a:br>
              <a:rPr lang="en-US" sz="3600" b="1" smtClean="0"/>
            </a:br>
            <a:r>
              <a:rPr lang="en-US" sz="3600" b="1" smtClean="0"/>
              <a:t>to Goals</a:t>
            </a:r>
          </a:p>
          <a:p>
            <a:pPr marL="0" indent="0"/>
            <a:endParaRPr lang="en-US" sz="3600" b="1" smtClean="0"/>
          </a:p>
        </p:txBody>
      </p:sp>
      <p:sp>
        <p:nvSpPr>
          <p:cNvPr id="29699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Measuring Outcomes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idx="1"/>
          </p:nvPr>
        </p:nvSpPr>
        <p:spPr>
          <a:xfrm>
            <a:off x="241300" y="1371600"/>
            <a:ext cx="8445500" cy="47545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i="1" smtClean="0"/>
              <a:t>Plant Intelligence</a:t>
            </a:r>
            <a:r>
              <a:rPr lang="en-US" sz="2800" b="1" smtClean="0"/>
              <a:t> is </a:t>
            </a:r>
            <a:r>
              <a:rPr lang="en-US" sz="2800" b="1" u="sng" smtClean="0"/>
              <a:t>what </a:t>
            </a:r>
            <a:r>
              <a:rPr lang="en-US" sz="2800" b="1" smtClean="0"/>
              <a:t>drives irrigation decisions</a:t>
            </a:r>
          </a:p>
          <a:p>
            <a:pPr>
              <a:lnSpc>
                <a:spcPct val="110000"/>
              </a:lnSpc>
            </a:pPr>
            <a:r>
              <a:rPr lang="en-US" sz="2800" b="1" i="1" smtClean="0"/>
              <a:t>Plant Water Health</a:t>
            </a:r>
            <a:r>
              <a:rPr lang="en-US" sz="2800" b="1" smtClean="0"/>
              <a:t> is </a:t>
            </a:r>
            <a:r>
              <a:rPr lang="en-US" sz="2800" b="1" u="sng" smtClean="0"/>
              <a:t>when</a:t>
            </a:r>
            <a:r>
              <a:rPr lang="en-US" sz="2800" b="1" smtClean="0"/>
              <a:t> the plant needs water</a:t>
            </a:r>
          </a:p>
          <a:p>
            <a:pPr>
              <a:lnSpc>
                <a:spcPct val="110000"/>
              </a:lnSpc>
            </a:pPr>
            <a:r>
              <a:rPr lang="en-US" sz="2800" b="1" i="1" smtClean="0"/>
              <a:t>Soil Water Health</a:t>
            </a:r>
            <a:r>
              <a:rPr lang="en-US" sz="2800" b="1" smtClean="0"/>
              <a:t> is </a:t>
            </a:r>
            <a:r>
              <a:rPr lang="en-US" sz="2800" b="1" u="sng" smtClean="0"/>
              <a:t>when</a:t>
            </a:r>
            <a:r>
              <a:rPr lang="en-US" sz="2800" b="1" smtClean="0"/>
              <a:t> the soil is out of balance</a:t>
            </a:r>
          </a:p>
          <a:p>
            <a:pPr>
              <a:lnSpc>
                <a:spcPct val="110000"/>
              </a:lnSpc>
            </a:pPr>
            <a:r>
              <a:rPr lang="en-US" sz="2800" b="1" i="1" smtClean="0"/>
              <a:t>MARZ </a:t>
            </a:r>
            <a:r>
              <a:rPr lang="en-US" sz="2800" b="1" smtClean="0"/>
              <a:t>(Most Active Root Zone) is </a:t>
            </a:r>
            <a:r>
              <a:rPr lang="en-US" sz="2800" b="1" u="sng" smtClean="0"/>
              <a:t>where</a:t>
            </a:r>
            <a:r>
              <a:rPr lang="en-US" sz="2800" b="1" smtClean="0"/>
              <a:t> the plant needs water</a:t>
            </a:r>
          </a:p>
          <a:p>
            <a:pPr>
              <a:lnSpc>
                <a:spcPct val="110000"/>
              </a:lnSpc>
            </a:pPr>
            <a:r>
              <a:rPr lang="en-US" sz="2800" b="1" i="1" smtClean="0"/>
              <a:t>Plant Triggered Irrigation</a:t>
            </a:r>
            <a:r>
              <a:rPr lang="en-US" sz="2800" b="1" smtClean="0"/>
              <a:t> is </a:t>
            </a:r>
            <a:r>
              <a:rPr lang="en-US" sz="2800" b="1" u="sng" smtClean="0"/>
              <a:t>how</a:t>
            </a:r>
            <a:r>
              <a:rPr lang="en-US" sz="2800" b="1" smtClean="0"/>
              <a:t> information is implemented into an irrigation action</a:t>
            </a:r>
          </a:p>
          <a:p>
            <a:pPr>
              <a:lnSpc>
                <a:spcPct val="110000"/>
              </a:lnSpc>
            </a:pPr>
            <a:r>
              <a:rPr lang="en-US" sz="2800" b="1" i="1" smtClean="0"/>
              <a:t>Plant to Irrigation</a:t>
            </a:r>
            <a:r>
              <a:rPr lang="en-US" sz="2800" b="1" smtClean="0"/>
              <a:t> (P2I) is the </a:t>
            </a:r>
            <a:r>
              <a:rPr lang="en-US" sz="2800" b="1" u="sng" smtClean="0"/>
              <a:t>process</a:t>
            </a:r>
            <a:r>
              <a:rPr lang="en-US" sz="2800" b="1" smtClean="0"/>
              <a:t> used to utilize irrigation as an optimization tool</a:t>
            </a:r>
          </a:p>
        </p:txBody>
      </p:sp>
      <p:sp>
        <p:nvSpPr>
          <p:cNvPr id="30722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P2i - Summary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idx="1"/>
          </p:nvPr>
        </p:nvSpPr>
        <p:spPr>
          <a:xfrm>
            <a:off x="365125" y="1371600"/>
            <a:ext cx="4156075" cy="4754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smtClean="0"/>
              <a:t>P2i is a comprehensive and powerful framework—</a:t>
            </a:r>
          </a:p>
          <a:p>
            <a:pPr lvl="1">
              <a:buFont typeface="Arial" charset="0"/>
              <a:buChar char="•"/>
            </a:pPr>
            <a:r>
              <a:rPr lang="en-US" sz="2000" i="1" u="sng" smtClean="0"/>
              <a:t>Translation</a:t>
            </a:r>
            <a:r>
              <a:rPr lang="en-US" sz="2000" smtClean="0"/>
              <a:t> of the </a:t>
            </a:r>
            <a:br>
              <a:rPr lang="en-US" sz="2000" smtClean="0"/>
            </a:br>
            <a:r>
              <a:rPr lang="en-US" sz="2000" smtClean="0"/>
              <a:t>plant’s needs </a:t>
            </a:r>
          </a:p>
          <a:p>
            <a:pPr lvl="1">
              <a:buFont typeface="Arial" charset="0"/>
              <a:buChar char="•"/>
            </a:pPr>
            <a:r>
              <a:rPr lang="en-US" sz="2000" i="1" u="sng" smtClean="0"/>
              <a:t>Communication</a:t>
            </a:r>
            <a:r>
              <a:rPr lang="en-US" sz="2000" smtClean="0"/>
              <a:t> of an instantaneous evaluation</a:t>
            </a:r>
          </a:p>
          <a:p>
            <a:pPr lvl="1">
              <a:buFont typeface="Arial" charset="0"/>
              <a:buChar char="•"/>
            </a:pPr>
            <a:r>
              <a:rPr lang="en-US" sz="2000" i="1" u="sng" smtClean="0"/>
              <a:t>Implementation</a:t>
            </a:r>
            <a:r>
              <a:rPr lang="en-US" sz="2000" smtClean="0"/>
              <a:t> of </a:t>
            </a:r>
            <a:br>
              <a:rPr lang="en-US" sz="2000" smtClean="0"/>
            </a:br>
            <a:r>
              <a:rPr lang="en-US" sz="2000" smtClean="0"/>
              <a:t>precise actions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000" smtClean="0"/>
              <a:t>—that is designed to reduce </a:t>
            </a:r>
            <a:br>
              <a:rPr lang="en-US" sz="2000" smtClean="0"/>
            </a:br>
            <a:r>
              <a:rPr lang="en-US" sz="2000" smtClean="0"/>
              <a:t>stresses on the plant that impact </a:t>
            </a:r>
            <a:br>
              <a:rPr lang="en-US" sz="2000" smtClean="0"/>
            </a:br>
            <a:r>
              <a:rPr lang="en-US" sz="2000" smtClean="0"/>
              <a:t>the opportunity for higher yields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sz="1800" b="1" smtClean="0">
              <a:solidFill>
                <a:srgbClr val="376092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376092"/>
                </a:solidFill>
              </a:rPr>
              <a:t>KEY POINT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000" b="1" smtClean="0">
                <a:solidFill>
                  <a:srgbClr val="376092"/>
                </a:solidFill>
              </a:rPr>
              <a:t>Without P2i - YOU CAN’T DO IT!</a:t>
            </a:r>
            <a:endParaRPr lang="en-US" sz="2000" smtClean="0"/>
          </a:p>
        </p:txBody>
      </p:sp>
      <p:sp>
        <p:nvSpPr>
          <p:cNvPr id="31746" name="Rectangle 2"/>
          <p:cNvSpPr txBox="1">
            <a:spLocks/>
          </p:cNvSpPr>
          <p:nvPr/>
        </p:nvSpPr>
        <p:spPr bwMode="auto">
          <a:xfrm>
            <a:off x="630238" y="44450"/>
            <a:ext cx="77517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5400" b="1">
                <a:solidFill>
                  <a:srgbClr val="008000"/>
                </a:solidFill>
                <a:latin typeface="Calibri" pitchFamily="34" charset="0"/>
              </a:rPr>
              <a:t>                 P2i</a:t>
            </a:r>
            <a:endParaRPr lang="en-US" sz="5400">
              <a:latin typeface="Calibri" pitchFamily="34" charset="0"/>
            </a:endParaRPr>
          </a:p>
        </p:txBody>
      </p:sp>
      <p:pic>
        <p:nvPicPr>
          <p:cNvPr id="31747" name="Picture 3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266700" y="1371600"/>
            <a:ext cx="4203700" cy="4754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dirty="0" smtClean="0"/>
              <a:t>That’s why P2i, in </a:t>
            </a:r>
            <a:br>
              <a:rPr lang="en-US" b="1" dirty="0" smtClean="0"/>
            </a:br>
            <a:r>
              <a:rPr lang="en-US" b="1" dirty="0" smtClean="0"/>
              <a:t>conjunction with</a:t>
            </a:r>
            <a:br>
              <a:rPr lang="en-US" b="1" dirty="0" smtClean="0"/>
            </a:br>
            <a:r>
              <a:rPr lang="en-US" b="1" i="1" dirty="0" smtClean="0"/>
              <a:t>Ag Management Strategies,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is an innovation and optimization process </a:t>
            </a:r>
            <a:br>
              <a:rPr lang="en-US" b="1" dirty="0" smtClean="0"/>
            </a:br>
            <a:r>
              <a:rPr lang="en-US" b="1" u="sng" dirty="0" smtClean="0"/>
              <a:t>that will change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>the </a:t>
            </a:r>
            <a:r>
              <a:rPr lang="en-US" b="1" u="sng" dirty="0" smtClean="0"/>
              <a:t>way </a:t>
            </a:r>
            <a:r>
              <a:rPr lang="en-US" b="1" u="sng" dirty="0" smtClean="0"/>
              <a:t>your </a:t>
            </a:r>
            <a:r>
              <a:rPr lang="en-US" b="1" u="sng" dirty="0" smtClean="0"/>
              <a:t>farm operates.</a:t>
            </a:r>
            <a:r>
              <a:rPr lang="en-US" u="sng" dirty="0" smtClean="0"/>
              <a:t>  </a:t>
            </a:r>
          </a:p>
        </p:txBody>
      </p:sp>
      <p:sp>
        <p:nvSpPr>
          <p:cNvPr id="32770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Innovation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32771" name="Picture 7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8"/>
          <p:cNvSpPr txBox="1">
            <a:spLocks/>
          </p:cNvSpPr>
          <p:nvPr/>
        </p:nvSpPr>
        <p:spPr bwMode="auto">
          <a:xfrm>
            <a:off x="254000" y="1371600"/>
            <a:ext cx="8661400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 i="1">
                <a:latin typeface="Calibri" pitchFamily="34" charset="0"/>
              </a:rPr>
              <a:t>How do I put into practice such a leading-edge optimization methodology on my farm?</a:t>
            </a:r>
            <a:r>
              <a:rPr lang="en-US" sz="2800" i="1">
                <a:latin typeface="Calibri" pitchFamily="34" charset="0"/>
              </a:rPr>
              <a:t> 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en-US" sz="280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800" b="1">
                <a:latin typeface="Calibri" pitchFamily="34" charset="0"/>
              </a:rPr>
              <a:t>Contact Lee Rain today to discuss how </a:t>
            </a:r>
            <a:br>
              <a:rPr lang="en-US" sz="2800" b="1">
                <a:latin typeface="Calibri" pitchFamily="34" charset="0"/>
              </a:rPr>
            </a:br>
            <a:r>
              <a:rPr lang="en-US" sz="2800" b="1" i="1">
                <a:latin typeface="Calibri" pitchFamily="34" charset="0"/>
              </a:rPr>
              <a:t>Ag Management Strategies</a:t>
            </a:r>
            <a:r>
              <a:rPr lang="en-US" sz="2800" b="1">
                <a:latin typeface="Calibri" pitchFamily="34" charset="0"/>
              </a:rPr>
              <a:t> </a:t>
            </a:r>
            <a:br>
              <a:rPr lang="en-US" sz="2800" b="1">
                <a:latin typeface="Calibri" pitchFamily="34" charset="0"/>
              </a:rPr>
            </a:br>
            <a:r>
              <a:rPr lang="en-US" sz="2800" b="1">
                <a:latin typeface="Calibri" pitchFamily="34" charset="0"/>
              </a:rPr>
              <a:t>might be right for you. 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Char char="•"/>
            </a:pPr>
            <a:endParaRPr lang="en-US" sz="2800">
              <a:latin typeface="Calibri" pitchFamily="34" charset="0"/>
            </a:endParaRPr>
          </a:p>
        </p:txBody>
      </p:sp>
      <p:sp>
        <p:nvSpPr>
          <p:cNvPr id="33794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Ag Management Strategies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b="1" smtClean="0">
                <a:solidFill>
                  <a:srgbClr val="008000"/>
                </a:solidFill>
              </a:rPr>
              <a:t>Plant Empowerment Cycle</a:t>
            </a:r>
            <a:endParaRPr lang="en-US" smtClean="0"/>
          </a:p>
        </p:txBody>
      </p:sp>
      <p:pic>
        <p:nvPicPr>
          <p:cNvPr id="8194" name="Picture 1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0" y="1527175"/>
            <a:ext cx="5778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/>
          </p:cNvSpPr>
          <p:nvPr>
            <p:ph idx="1"/>
          </p:nvPr>
        </p:nvSpPr>
        <p:spPr>
          <a:xfrm>
            <a:off x="271463" y="1884363"/>
            <a:ext cx="7716837" cy="36655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 smtClean="0"/>
              <a:t>The traditional irrigation practice of alternatively flooding and drying out is counter productive</a:t>
            </a:r>
          </a:p>
          <a:p>
            <a:pPr lvl="1"/>
            <a:r>
              <a:rPr lang="en-US" sz="2400" smtClean="0"/>
              <a:t>Upsets the sensitive balance of the environment </a:t>
            </a:r>
            <a:br>
              <a:rPr lang="en-US" sz="2400" smtClean="0"/>
            </a:br>
            <a:r>
              <a:rPr lang="en-US" sz="2400" smtClean="0"/>
              <a:t>that the plants, and their roots, live in</a:t>
            </a:r>
          </a:p>
          <a:p>
            <a:pPr lvl="1"/>
            <a:r>
              <a:rPr lang="en-US" sz="2400" smtClean="0"/>
              <a:t>Induces plant stress which undermines</a:t>
            </a:r>
          </a:p>
          <a:p>
            <a:pPr lvl="2"/>
            <a:r>
              <a:rPr lang="en-US" sz="3200" b="1" smtClean="0"/>
              <a:t>Yield potential</a:t>
            </a:r>
          </a:p>
          <a:p>
            <a:pPr lvl="2"/>
            <a:r>
              <a:rPr lang="en-US" sz="3200" b="1" smtClean="0"/>
              <a:t>Quality targets</a:t>
            </a:r>
          </a:p>
          <a:p>
            <a:pPr lvl="2"/>
            <a:r>
              <a:rPr lang="en-US" sz="3200" b="1" smtClean="0"/>
              <a:t>Harvest timing</a:t>
            </a:r>
            <a:r>
              <a:rPr lang="en-US" sz="3200" smtClean="0"/>
              <a:t>   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b="1" smtClean="0">
                <a:solidFill>
                  <a:srgbClr val="008000"/>
                </a:solidFill>
              </a:rPr>
              <a:t>The Fact of the Matter</a:t>
            </a: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3"/>
          <p:cNvSpPr>
            <a:spLocks noGrp="1"/>
          </p:cNvSpPr>
          <p:nvPr>
            <p:ph idx="1"/>
          </p:nvPr>
        </p:nvSpPr>
        <p:spPr>
          <a:xfrm>
            <a:off x="254000" y="1371600"/>
            <a:ext cx="8597900" cy="47672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b="1" smtClean="0"/>
              <a:t>Human Interpretations</a:t>
            </a:r>
            <a:r>
              <a:rPr lang="en-US" sz="2400" smtClean="0"/>
              <a:t> </a:t>
            </a:r>
          </a:p>
          <a:p>
            <a:pPr marL="739775" lvl="1" indent="-282575">
              <a:lnSpc>
                <a:spcPct val="80000"/>
              </a:lnSpc>
            </a:pPr>
            <a:r>
              <a:rPr lang="en-US" sz="2400" smtClean="0"/>
              <a:t>Prescriptions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Predictive Environmental and Weather Station Models</a:t>
            </a:r>
          </a:p>
          <a:p>
            <a:pPr marL="739775" lvl="1" indent="-282575">
              <a:lnSpc>
                <a:spcPct val="80000"/>
              </a:lnSpc>
            </a:pPr>
            <a:r>
              <a:rPr lang="en-US" sz="2400" smtClean="0"/>
              <a:t>Physical Plant Symptoms</a:t>
            </a:r>
          </a:p>
          <a:p>
            <a:pPr lvl="2">
              <a:lnSpc>
                <a:spcPct val="80000"/>
              </a:lnSpc>
            </a:pPr>
            <a:r>
              <a:rPr lang="en-US" smtClean="0"/>
              <a:t>Wilted Plants</a:t>
            </a:r>
          </a:p>
          <a:p>
            <a:pPr marL="739775" lvl="1" indent="-282575">
              <a:lnSpc>
                <a:spcPct val="80000"/>
              </a:lnSpc>
            </a:pPr>
            <a:r>
              <a:rPr lang="en-US" sz="2400" smtClean="0"/>
              <a:t>Growth Stage </a:t>
            </a:r>
          </a:p>
          <a:p>
            <a:pPr marL="739775" lvl="1" indent="-282575">
              <a:lnSpc>
                <a:spcPct val="80000"/>
              </a:lnSpc>
            </a:pPr>
            <a:r>
              <a:rPr lang="en-US" sz="2400" smtClean="0"/>
              <a:t>Previous Year’s Success/Failure</a:t>
            </a:r>
          </a:p>
          <a:p>
            <a:pPr marL="739775" lvl="1" indent="-282575">
              <a:lnSpc>
                <a:spcPct val="80000"/>
              </a:lnSpc>
            </a:pPr>
            <a:r>
              <a:rPr lang="en-US" sz="2400" smtClean="0"/>
              <a:t>Instinct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2400" b="1" smtClean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376092"/>
                </a:solidFill>
              </a:rPr>
              <a:t>KEY POINTS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Humans try to </a:t>
            </a:r>
            <a:r>
              <a:rPr lang="en-US" sz="2400" b="1" u="sng" smtClean="0">
                <a:solidFill>
                  <a:srgbClr val="376092"/>
                </a:solidFill>
              </a:rPr>
              <a:t>out guess</a:t>
            </a:r>
            <a:r>
              <a:rPr lang="en-US" sz="2400" b="1" smtClean="0">
                <a:solidFill>
                  <a:srgbClr val="376092"/>
                </a:solidFill>
              </a:rPr>
              <a:t> the needs of the plant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u="sng" smtClean="0">
                <a:solidFill>
                  <a:srgbClr val="376092"/>
                </a:solidFill>
              </a:rPr>
              <a:t>Untimely</a:t>
            </a:r>
            <a:r>
              <a:rPr lang="en-US" sz="2400" b="1" smtClean="0">
                <a:solidFill>
                  <a:srgbClr val="376092"/>
                </a:solidFill>
              </a:rPr>
              <a:t> irrigation decisions are costly</a:t>
            </a:r>
          </a:p>
        </p:txBody>
      </p:sp>
      <p:sp>
        <p:nvSpPr>
          <p:cNvPr id="10242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3600" b="1">
                <a:solidFill>
                  <a:srgbClr val="008000"/>
                </a:solidFill>
                <a:latin typeface="Calibri" pitchFamily="34" charset="0"/>
              </a:rPr>
              <a:t>Traditional Irrigation Decisions</a:t>
            </a:r>
            <a:endParaRPr lang="en-US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/>
          </p:cNvSpPr>
          <p:nvPr>
            <p:ph idx="1"/>
          </p:nvPr>
        </p:nvSpPr>
        <p:spPr>
          <a:xfrm>
            <a:off x="236538" y="1511300"/>
            <a:ext cx="8767762" cy="42291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/>
              <a:t>What are the shortfalls?</a:t>
            </a:r>
          </a:p>
          <a:p>
            <a:pPr lvl="1"/>
            <a:r>
              <a:rPr lang="en-US" sz="2400" smtClean="0"/>
              <a:t>Unnecessary short and long-term plant stress</a:t>
            </a:r>
          </a:p>
          <a:p>
            <a:pPr lvl="2"/>
            <a:r>
              <a:rPr lang="en-US" smtClean="0"/>
              <a:t>Irrigation Amount/Duration: </a:t>
            </a:r>
            <a:r>
              <a:rPr lang="en-US" i="1" smtClean="0"/>
              <a:t>Too much or too little</a:t>
            </a:r>
          </a:p>
          <a:p>
            <a:pPr lvl="2"/>
            <a:r>
              <a:rPr lang="en-US" smtClean="0"/>
              <a:t>Irrigation Timing: </a:t>
            </a:r>
            <a:r>
              <a:rPr lang="en-US" i="1" smtClean="0"/>
              <a:t>Too soon or too late</a:t>
            </a:r>
          </a:p>
          <a:p>
            <a:pPr lvl="2"/>
            <a:r>
              <a:rPr lang="en-US" smtClean="0"/>
              <a:t>Plant Nutrition: </a:t>
            </a:r>
            <a:r>
              <a:rPr lang="en-US" i="1" smtClean="0"/>
              <a:t>Too deep or bad timing</a:t>
            </a:r>
          </a:p>
          <a:p>
            <a:pPr marL="0" indent="0">
              <a:buFont typeface="Arial" charset="0"/>
              <a:buNone/>
            </a:pPr>
            <a:endParaRPr lang="en-US" sz="2400" b="1" smtClean="0">
              <a:solidFill>
                <a:srgbClr val="376092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400" b="1" smtClean="0">
                <a:solidFill>
                  <a:srgbClr val="376092"/>
                </a:solidFill>
              </a:rPr>
              <a:t>KEY POINT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Traditional irrigation does NOT address the plant’s                      real-time needs</a:t>
            </a:r>
            <a:endParaRPr lang="en-US" sz="2400" smtClean="0"/>
          </a:p>
        </p:txBody>
      </p:sp>
      <p:sp>
        <p:nvSpPr>
          <p:cNvPr id="11266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Traditional Irrigation Decisions</a:t>
            </a:r>
            <a:endParaRPr lang="en-US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5"/>
          <p:cNvSpPr>
            <a:spLocks noGrp="1"/>
          </p:cNvSpPr>
          <p:nvPr>
            <p:ph idx="1"/>
          </p:nvPr>
        </p:nvSpPr>
        <p:spPr>
          <a:xfrm>
            <a:off x="236538" y="1371600"/>
            <a:ext cx="4113212" cy="47545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>
                <a:solidFill>
                  <a:srgbClr val="376092"/>
                </a:solidFill>
              </a:rPr>
              <a:t>KEY POINTS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Irrigation is an investment</a:t>
            </a:r>
          </a:p>
          <a:p>
            <a:pPr marL="0" indent="0">
              <a:buFont typeface="Wingdings" pitchFamily="2" charset="2"/>
              <a:buChar char="Ø"/>
            </a:pPr>
            <a:endParaRPr lang="en-US" sz="2400" b="1" smtClean="0">
              <a:solidFill>
                <a:srgbClr val="376092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Irrigation deserves </a:t>
            </a:r>
            <a:br>
              <a:rPr lang="en-US" sz="2400" b="1" smtClean="0">
                <a:solidFill>
                  <a:srgbClr val="376092"/>
                </a:solidFill>
              </a:rPr>
            </a:br>
            <a:r>
              <a:rPr lang="en-US" sz="2400" b="1" smtClean="0">
                <a:solidFill>
                  <a:srgbClr val="376092"/>
                </a:solidFill>
              </a:rPr>
              <a:t>thorough understanding </a:t>
            </a:r>
            <a:br>
              <a:rPr lang="en-US" sz="2400" b="1" smtClean="0">
                <a:solidFill>
                  <a:srgbClr val="376092"/>
                </a:solidFill>
              </a:rPr>
            </a:br>
            <a:r>
              <a:rPr lang="en-US" sz="2400" b="1" smtClean="0">
                <a:solidFill>
                  <a:srgbClr val="376092"/>
                </a:solidFill>
              </a:rPr>
              <a:t>and management </a:t>
            </a:r>
            <a:br>
              <a:rPr lang="en-US" sz="2400" b="1" smtClean="0">
                <a:solidFill>
                  <a:srgbClr val="376092"/>
                </a:solidFill>
              </a:rPr>
            </a:br>
            <a:r>
              <a:rPr lang="en-US" sz="2400" b="1" smtClean="0">
                <a:solidFill>
                  <a:srgbClr val="376092"/>
                </a:solidFill>
              </a:rPr>
              <a:t>expertise</a:t>
            </a:r>
          </a:p>
          <a:p>
            <a:pPr marL="0" indent="0">
              <a:buFont typeface="Wingdings" pitchFamily="2" charset="2"/>
              <a:buChar char="Ø"/>
            </a:pPr>
            <a:endParaRPr lang="en-US" sz="2400" b="1" smtClean="0">
              <a:solidFill>
                <a:srgbClr val="376092"/>
              </a:solidFill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How do we use irrigation</a:t>
            </a:r>
            <a:br>
              <a:rPr lang="en-US" sz="2400" b="1" smtClean="0">
                <a:solidFill>
                  <a:srgbClr val="376092"/>
                </a:solidFill>
              </a:rPr>
            </a:br>
            <a:r>
              <a:rPr lang="en-US" sz="2400" b="1" smtClean="0">
                <a:solidFill>
                  <a:srgbClr val="376092"/>
                </a:solidFill>
              </a:rPr>
              <a:t>to maximize returns?</a:t>
            </a:r>
            <a:endParaRPr lang="en-US" sz="2400" smtClean="0"/>
          </a:p>
        </p:txBody>
      </p:sp>
      <p:sp>
        <p:nvSpPr>
          <p:cNvPr id="12290" name="Rectangle 2"/>
          <p:cNvSpPr txBox="1">
            <a:spLocks/>
          </p:cNvSpPr>
          <p:nvPr/>
        </p:nvSpPr>
        <p:spPr bwMode="auto">
          <a:xfrm>
            <a:off x="630238" y="44450"/>
            <a:ext cx="8374062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r>
              <a:rPr lang="en-US" sz="4000" b="1">
                <a:solidFill>
                  <a:srgbClr val="008000"/>
                </a:solidFill>
                <a:latin typeface="Calibri" pitchFamily="34" charset="0"/>
              </a:rPr>
              <a:t>Thoughts on Irrigation</a:t>
            </a:r>
            <a:endParaRPr lang="en-US" sz="4000">
              <a:latin typeface="Calibri" pitchFamily="34" charset="0"/>
            </a:endParaRPr>
          </a:p>
        </p:txBody>
      </p:sp>
      <p:pic>
        <p:nvPicPr>
          <p:cNvPr id="12291" name="Picture 4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/>
          </p:cNvSpPr>
          <p:nvPr>
            <p:ph idx="1"/>
          </p:nvPr>
        </p:nvSpPr>
        <p:spPr>
          <a:xfrm>
            <a:off x="254000" y="1417638"/>
            <a:ext cx="8585200" cy="4708525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Arial" charset="0"/>
              <a:buNone/>
            </a:pPr>
            <a:r>
              <a:rPr lang="en-US" b="1" smtClean="0"/>
              <a:t>Core Elements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en-US" sz="2400" u="sng" smtClean="0"/>
              <a:t>Precise Plant Intelligence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Translated from the plant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en-US" sz="2400" u="sng" smtClean="0"/>
              <a:t>Precise Evaluation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Communicated </a:t>
            </a:r>
            <a:br>
              <a:rPr lang="en-US" sz="2400" smtClean="0"/>
            </a:br>
            <a:r>
              <a:rPr lang="en-US" sz="2400" smtClean="0"/>
              <a:t>to the machine  </a:t>
            </a:r>
          </a:p>
          <a:p>
            <a:pPr marL="533400" indent="-533400">
              <a:lnSpc>
                <a:spcPct val="80000"/>
              </a:lnSpc>
              <a:buFont typeface="Arial" charset="0"/>
              <a:buAutoNum type="arabicPeriod"/>
            </a:pPr>
            <a:r>
              <a:rPr lang="en-US" sz="2400" u="sng" smtClean="0"/>
              <a:t>Precise Action</a:t>
            </a:r>
          </a:p>
          <a:p>
            <a:pPr lvl="1">
              <a:lnSpc>
                <a:spcPct val="80000"/>
              </a:lnSpc>
            </a:pPr>
            <a:r>
              <a:rPr lang="en-US" sz="2400" smtClean="0"/>
              <a:t>Implemented back </a:t>
            </a:r>
            <a:br>
              <a:rPr lang="en-US" sz="2400" smtClean="0"/>
            </a:br>
            <a:r>
              <a:rPr lang="en-US" sz="2400" smtClean="0"/>
              <a:t>to the plant</a:t>
            </a:r>
          </a:p>
          <a:p>
            <a:pPr lvl="1">
              <a:lnSpc>
                <a:spcPct val="80000"/>
              </a:lnSpc>
            </a:pPr>
            <a:endParaRPr lang="en-US" sz="1800" smtClean="0"/>
          </a:p>
          <a:p>
            <a:pPr marL="533400" indent="-533400">
              <a:buFont typeface="Arial" charset="0"/>
              <a:buNone/>
            </a:pPr>
            <a:r>
              <a:rPr lang="en-US" sz="2400" b="1" smtClean="0">
                <a:solidFill>
                  <a:srgbClr val="376092"/>
                </a:solidFill>
              </a:rPr>
              <a:t>KEY POINT</a:t>
            </a:r>
          </a:p>
          <a:p>
            <a:pPr marL="533400" indent="-533400"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Put into practice to meet the precise crop needs—instantly</a:t>
            </a:r>
          </a:p>
          <a:p>
            <a:pPr lvl="1">
              <a:buFont typeface="Arial" charset="0"/>
              <a:buNone/>
            </a:pPr>
            <a:r>
              <a:rPr lang="en-US" sz="1800" b="1" i="1" smtClean="0">
                <a:solidFill>
                  <a:schemeClr val="accent1"/>
                </a:solidFill>
              </a:rPr>
              <a:t>What are the principles behind this methodology? Where do we start?</a:t>
            </a: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sz="4400" b="1" smtClean="0">
                <a:solidFill>
                  <a:srgbClr val="008000"/>
                </a:solidFill>
              </a:rPr>
              <a:t>Plant Empowerment Cycle</a:t>
            </a:r>
            <a:endParaRPr lang="en-US" sz="4400" smtClean="0"/>
          </a:p>
        </p:txBody>
      </p:sp>
      <p:pic>
        <p:nvPicPr>
          <p:cNvPr id="13315" name="Picture 4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4763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idx="1"/>
          </p:nvPr>
        </p:nvSpPr>
        <p:spPr>
          <a:xfrm>
            <a:off x="254000" y="1371600"/>
            <a:ext cx="8636000" cy="5011738"/>
          </a:xfrm>
        </p:spPr>
        <p:txBody>
          <a:bodyPr/>
          <a:lstStyle/>
          <a:p>
            <a:pPr marL="57150" indent="0">
              <a:buFont typeface="Arial" charset="0"/>
              <a:buNone/>
            </a:pPr>
            <a:r>
              <a:rPr lang="en-US" sz="2400" b="1" smtClean="0"/>
              <a:t>We accept the premise that plants are</a:t>
            </a:r>
          </a:p>
          <a:p>
            <a:pPr lvl="1"/>
            <a:r>
              <a:rPr lang="en-US" sz="2400" smtClean="0"/>
              <a:t>Aware of their environment,</a:t>
            </a:r>
            <a:br>
              <a:rPr lang="en-US" sz="2400" smtClean="0"/>
            </a:br>
            <a:r>
              <a:rPr lang="en-US" sz="2400" smtClean="0"/>
              <a:t>instantly adapting to </a:t>
            </a:r>
            <a:br>
              <a:rPr lang="en-US" sz="2400" smtClean="0"/>
            </a:br>
            <a:r>
              <a:rPr lang="en-US" sz="2400" smtClean="0"/>
              <a:t>changing conditions </a:t>
            </a:r>
          </a:p>
          <a:p>
            <a:pPr marL="57150" indent="0">
              <a:buFont typeface="Arial" charset="0"/>
              <a:buNone/>
            </a:pPr>
            <a:r>
              <a:rPr lang="en-US" sz="2400" b="1" smtClean="0"/>
              <a:t>…and that their root system</a:t>
            </a:r>
            <a:r>
              <a:rPr lang="en-US" sz="2400" smtClean="0"/>
              <a:t> </a:t>
            </a:r>
          </a:p>
          <a:p>
            <a:pPr lvl="1"/>
            <a:r>
              <a:rPr lang="en-US" sz="2400" smtClean="0"/>
              <a:t>Acts as a nerve center</a:t>
            </a:r>
            <a:br>
              <a:rPr lang="en-US" sz="2400" smtClean="0"/>
            </a:br>
            <a:r>
              <a:rPr lang="en-US" sz="2400" smtClean="0"/>
              <a:t>playing a key roll in </a:t>
            </a:r>
            <a:br>
              <a:rPr lang="en-US" sz="2400" smtClean="0"/>
            </a:br>
            <a:r>
              <a:rPr lang="en-US" sz="2400" smtClean="0"/>
              <a:t>formulating plant response</a:t>
            </a:r>
            <a:br>
              <a:rPr lang="en-US" sz="2400" smtClean="0"/>
            </a:br>
            <a:r>
              <a:rPr lang="en-US" sz="2400" i="1" smtClean="0"/>
              <a:t>(underground intelligence) </a:t>
            </a:r>
            <a:endParaRPr lang="en-US" sz="2400" b="1" i="1" smtClean="0">
              <a:solidFill>
                <a:srgbClr val="376092"/>
              </a:solidFill>
            </a:endParaRPr>
          </a:p>
          <a:p>
            <a:pPr marL="57150" indent="0">
              <a:buFont typeface="Arial" charset="0"/>
              <a:buNone/>
            </a:pPr>
            <a:endParaRPr lang="en-US" sz="1200" b="1" smtClean="0">
              <a:solidFill>
                <a:srgbClr val="376092"/>
              </a:solidFill>
            </a:endParaRPr>
          </a:p>
          <a:p>
            <a:pPr marL="57150" indent="0">
              <a:buFont typeface="Arial" charset="0"/>
              <a:buNone/>
            </a:pPr>
            <a:r>
              <a:rPr lang="en-US" sz="2400" b="1" smtClean="0">
                <a:solidFill>
                  <a:srgbClr val="376092"/>
                </a:solidFill>
              </a:rPr>
              <a:t>KEY POINT</a:t>
            </a:r>
          </a:p>
          <a:p>
            <a:pPr marL="57150" indent="0">
              <a:buFont typeface="Wingdings" pitchFamily="2" charset="2"/>
              <a:buChar char="Ø"/>
            </a:pPr>
            <a:r>
              <a:rPr lang="en-US" sz="2400" b="1" smtClean="0">
                <a:solidFill>
                  <a:srgbClr val="376092"/>
                </a:solidFill>
              </a:rPr>
              <a:t>Plant Intelligence is WHAT drives irrigation decisions</a:t>
            </a:r>
          </a:p>
          <a:p>
            <a:pPr lvl="1">
              <a:buFont typeface="Arial" charset="0"/>
              <a:buChar char="•"/>
            </a:pPr>
            <a:endParaRPr lang="en-US" sz="2400" smtClean="0"/>
          </a:p>
          <a:p>
            <a:pPr marL="57150" indent="0"/>
            <a:endParaRPr lang="en-US" sz="2400" smtClean="0"/>
          </a:p>
        </p:txBody>
      </p:sp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630238" y="44450"/>
            <a:ext cx="8374062" cy="1109663"/>
          </a:xfrm>
        </p:spPr>
        <p:txBody>
          <a:bodyPr anchor="b"/>
          <a:lstStyle/>
          <a:p>
            <a:r>
              <a:rPr lang="en-US" sz="4400" b="1" smtClean="0">
                <a:solidFill>
                  <a:srgbClr val="008000"/>
                </a:solidFill>
              </a:rPr>
              <a:t>1) Precise Plant Intelligence</a:t>
            </a:r>
            <a:endParaRPr lang="en-US" sz="4400" smtClean="0"/>
          </a:p>
        </p:txBody>
      </p:sp>
      <p:pic>
        <p:nvPicPr>
          <p:cNvPr id="14339" name="Picture 10" descr="LR Plant Empowerment Graphic_mini_ARTONLY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3213" y="1679575"/>
            <a:ext cx="48006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LR PlantIntelligence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3538" y="1354138"/>
            <a:ext cx="32004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13425</TotalTime>
  <Words>686</Words>
  <Application>Microsoft Macintosh PowerPoint</Application>
  <PresentationFormat>On-screen Show (4:3)</PresentationFormat>
  <Paragraphs>179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Custom Design</vt:lpstr>
      <vt:lpstr> PLANT EMPOWERMENT </vt:lpstr>
      <vt:lpstr>PowerPoint Presentation</vt:lpstr>
      <vt:lpstr>Plant Empowerment Cycle</vt:lpstr>
      <vt:lpstr>The Fact of the Matter</vt:lpstr>
      <vt:lpstr>PowerPoint Presentation</vt:lpstr>
      <vt:lpstr>PowerPoint Presentation</vt:lpstr>
      <vt:lpstr>PowerPoint Presentation</vt:lpstr>
      <vt:lpstr>Plant Empowerment Cycle</vt:lpstr>
      <vt:lpstr>1) Precise Plant Intelligence</vt:lpstr>
      <vt:lpstr>PowerPoint Presentation</vt:lpstr>
      <vt:lpstr>PowerPoint Presentation</vt:lpstr>
      <vt:lpstr>2) Precise Plant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 Precise Evaluation</vt:lpstr>
      <vt:lpstr>3) Precise Action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Riordan Design &amp; Marketing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Riordan</dc:creator>
  <cp:lastModifiedBy>Theresa Riordan</cp:lastModifiedBy>
  <cp:revision>73</cp:revision>
  <cp:lastPrinted>2016-02-01T18:07:29Z</cp:lastPrinted>
  <dcterms:created xsi:type="dcterms:W3CDTF">2014-01-10T14:58:25Z</dcterms:created>
  <dcterms:modified xsi:type="dcterms:W3CDTF">2016-05-19T17:04:41Z</dcterms:modified>
</cp:coreProperties>
</file>